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2.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4.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5.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6.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7.xml" ContentType="application/vnd.openxmlformats-officedocument.presentationml.comments+xml"/>
  <Override PartName="/ppt/notesSlides/notesSlide21.xml" ContentType="application/vnd.openxmlformats-officedocument.presentationml.notesSlide+xml"/>
  <Override PartName="/ppt/comments/comment8.xml" ContentType="application/vnd.openxmlformats-officedocument.presentationml.comments+xml"/>
  <Override PartName="/ppt/notesSlides/notesSlide22.xml" ContentType="application/vnd.openxmlformats-officedocument.presentationml.notesSlide+xml"/>
  <Override PartName="/ppt/comments/comment9.xml" ContentType="application/vnd.openxmlformats-officedocument.presentationml.comments+xml"/>
  <Override PartName="/ppt/notesSlides/notesSlide23.xml" ContentType="application/vnd.openxmlformats-officedocument.presentationml.notesSlide+xml"/>
  <Override PartName="/ppt/comments/comment10.xml" ContentType="application/vnd.openxmlformats-officedocument.presentationml.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11.xml" ContentType="application/vnd.openxmlformats-officedocument.presentationml.comments+xml"/>
  <Override PartName="/ppt/notesSlides/notesSlide26.xml" ContentType="application/vnd.openxmlformats-officedocument.presentationml.notesSlide+xml"/>
  <Override PartName="/ppt/comments/comment12.xml" ContentType="application/vnd.openxmlformats-officedocument.presentationml.comment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326" r:id="rId7"/>
    <p:sldId id="301" r:id="rId8"/>
    <p:sldId id="266" r:id="rId9"/>
    <p:sldId id="302" r:id="rId10"/>
    <p:sldId id="303" r:id="rId11"/>
    <p:sldId id="304" r:id="rId12"/>
    <p:sldId id="305" r:id="rId13"/>
    <p:sldId id="306" r:id="rId14"/>
    <p:sldId id="279" r:id="rId15"/>
    <p:sldId id="308" r:id="rId16"/>
    <p:sldId id="261"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327"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77"/>
      <p:regular r:id="rId47"/>
      <p:bold r:id="rId48"/>
      <p:italic r:id="rId49"/>
      <p:boldItalic r:id="rId50"/>
    </p:embeddedFont>
    <p:embeddedFont>
      <p:font typeface="Salesforce Sans Light" panose="020B0305020202020203" pitchFamily="34" charset="77"/>
      <p:regular r:id="rId51"/>
      <p: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84"/>
    <p:restoredTop sz="75918"/>
  </p:normalViewPr>
  <p:slideViewPr>
    <p:cSldViewPr snapToGrid="0">
      <p:cViewPr varScale="1">
        <p:scale>
          <a:sx n="95" d="100"/>
          <a:sy n="95" d="100"/>
        </p:scale>
        <p:origin x="1208" y="184"/>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Google Shape;1187;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8" name="Google Shape;1188;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1" dirty="0">
                <a:highlight>
                  <a:srgbClr val="FFFFFF"/>
                </a:highlight>
              </a:rPr>
              <a:t>Talk Track:</a:t>
            </a:r>
            <a:endParaRPr sz="1200" b="1"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endParaRPr sz="1100"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endParaRPr sz="11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endParaRPr sz="11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endParaRPr sz="1100" dirty="0"/>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endParaRPr sz="1100" dirty="0">
              <a:solidFill>
                <a:schemeClr val="dk1"/>
              </a:solidFill>
            </a:endParaRPr>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endParaRPr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0" lvl="0" indent="0" algn="l" rtl="0">
              <a:lnSpc>
                <a:spcPct val="115000"/>
              </a:lnSpc>
              <a:spcBef>
                <a:spcPts val="0"/>
              </a:spcBef>
              <a:spcAft>
                <a:spcPts val="0"/>
              </a:spcAft>
              <a:buNone/>
            </a:pPr>
            <a:r>
              <a:rPr lang="en-US" sz="1100" b="0" i="0" u="none" strike="noStrike" cap="none" dirty="0">
                <a:solidFill>
                  <a:schemeClr val="dk1"/>
                </a:solidFill>
                <a:effectLst/>
                <a:latin typeface="Arial"/>
                <a:ea typeface="Arial"/>
                <a:cs typeface="Arial"/>
                <a:sym typeface="Arial"/>
              </a:rPr>
              <a:t>Depending on your product, you can use security keys that are compatible with the U2F (FIDO) or </a:t>
            </a: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 (FIDO2) standards. </a:t>
            </a:r>
            <a:endParaRPr lang="en-US" b="0" dirty="0">
              <a:effectLst/>
            </a:endParaRP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U2F security keys are supported by:</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All products built on the Salesforce Platform, including: Sales Cloud, Service Cloud, Analytics Cloud, B2B Commerce Cloud, Community Cloud, Marketing Cloud</a:t>
            </a:r>
            <a:r>
              <a:rPr lang="en-US" sz="1050" b="0" i="0" u="none" strike="noStrike" cap="none" dirty="0">
                <a:solidFill>
                  <a:schemeClr val="dk1"/>
                </a:solidFill>
                <a:effectLst/>
                <a:latin typeface="Arial"/>
                <a:ea typeface="Arial"/>
                <a:cs typeface="Arial"/>
                <a:sym typeface="Arial"/>
              </a:rPr>
              <a:t>—</a:t>
            </a:r>
            <a:r>
              <a:rPr lang="en-US" sz="1200" b="0" i="0" u="none" strike="noStrike" cap="none" dirty="0">
                <a:solidFill>
                  <a:schemeClr val="dk1"/>
                </a:solidFill>
                <a:effectLst/>
                <a:latin typeface="Arial"/>
                <a:ea typeface="Arial"/>
                <a:cs typeface="Arial"/>
                <a:sym typeface="Arial"/>
              </a:rPr>
              <a:t>Audience Studio, Marketing Cloud</a:t>
            </a:r>
            <a:r>
              <a:rPr lang="en-US" sz="1050" b="0" i="0" u="none" strike="noStrike" cap="none" dirty="0">
                <a:solidFill>
                  <a:schemeClr val="dk1"/>
                </a:solidFill>
                <a:effectLst/>
                <a:latin typeface="Arial"/>
                <a:ea typeface="Arial"/>
                <a:cs typeface="Arial"/>
                <a:sym typeface="Arial"/>
              </a:rPr>
              <a:t>—</a:t>
            </a:r>
            <a:r>
              <a:rPr lang="en-US" sz="1200" b="0" i="0" u="none" strike="noStrike" cap="none" dirty="0">
                <a:solidFill>
                  <a:schemeClr val="dk1"/>
                </a:solidFill>
                <a:effectLst/>
                <a:latin typeface="Arial"/>
                <a:ea typeface="Arial"/>
                <a:cs typeface="Arial"/>
                <a:sym typeface="Arial"/>
              </a:rPr>
              <a:t>Pardot, Platform, Consumer Goods Cloud, Financial Services Cloud, Government Cloud, Health Cloud, Manufacturing Cloud, Philanthropy Cloud, Salesforce Essentials, Salesforce Field Service, and partner solutions</a:t>
            </a:r>
          </a:p>
          <a:p>
            <a:pPr rtl="0" fontAlgn="base">
              <a:buFont typeface="Arial" panose="020B0604020202020204" pitchFamily="34" charset="0"/>
              <a:buChar char="•"/>
            </a:pP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 and U2F security keys are supported by:</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B2C Commerce Cloud</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Heroku</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Cloud—Datorama</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Cloud—Email Studio, Mobile Studio, and Journey Builder</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Cloud—Social Studio</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MuleSoft </a:t>
            </a:r>
            <a:r>
              <a:rPr lang="en-US" sz="1200" b="0" i="0" u="none" strike="noStrike" cap="none" dirty="0" err="1">
                <a:solidFill>
                  <a:schemeClr val="dk1"/>
                </a:solidFill>
                <a:effectLst/>
                <a:latin typeface="Arial"/>
                <a:ea typeface="Arial"/>
                <a:cs typeface="Arial"/>
                <a:sym typeface="Arial"/>
              </a:rPr>
              <a:t>Anypoint</a:t>
            </a:r>
            <a:r>
              <a:rPr lang="en-US" sz="1200" b="0" i="0" u="none" strike="noStrike" cap="none" dirty="0">
                <a:solidFill>
                  <a:schemeClr val="dk1"/>
                </a:solidFill>
                <a:effectLst/>
                <a:latin typeface="Arial"/>
                <a:ea typeface="Arial"/>
                <a:cs typeface="Arial"/>
                <a:sym typeface="Arial"/>
              </a:rPr>
              <a:t> Platform</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Quip products</a:t>
            </a:r>
          </a:p>
          <a:p>
            <a:pPr marL="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We support USB-A, USB-C, Lightning, and NFC devices.  </a:t>
            </a:r>
            <a:endParaRPr lang="en-US" b="0" dirty="0">
              <a:effectLst/>
            </a:endParaRP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NOTE: Security keys that use the NFC form factor aren’t supported by products built on the Salesforce Platform.</a:t>
            </a:r>
          </a:p>
          <a:p>
            <a:pPr marL="0" rtl="0"/>
            <a:br>
              <a:rPr lang="en-US" b="0" dirty="0">
                <a:effectLst/>
              </a:rPr>
            </a:b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endParaRPr lang="en-US" b="0" dirty="0">
              <a:effectLst/>
            </a:endParaRPr>
          </a:p>
          <a:p>
            <a:pPr rtl="0" fontAlgn="base">
              <a:buFont typeface="Arial" panose="020B0604020202020204" pitchFamily="34" charset="0"/>
              <a:buChar char="•"/>
            </a:pPr>
            <a:r>
              <a:rPr lang="en-US" sz="1100" b="1" i="0" u="none" strike="noStrike" cap="none" dirty="0">
                <a:solidFill>
                  <a:schemeClr val="dk1"/>
                </a:solidFill>
                <a:effectLst/>
                <a:latin typeface="Arial"/>
                <a:ea typeface="Arial"/>
                <a:cs typeface="Arial"/>
                <a:sym typeface="Arial"/>
              </a:rPr>
              <a:t>For </a:t>
            </a:r>
            <a:r>
              <a:rPr lang="en-US" sz="1100" b="1" i="0" u="none" strike="noStrike" cap="none" dirty="0" err="1">
                <a:solidFill>
                  <a:schemeClr val="dk1"/>
                </a:solidFill>
                <a:effectLst/>
                <a:latin typeface="Arial"/>
                <a:ea typeface="Arial"/>
                <a:cs typeface="Arial"/>
                <a:sym typeface="Arial"/>
              </a:rPr>
              <a:t>WebAuthn</a:t>
            </a:r>
            <a:r>
              <a:rPr lang="en-US" sz="1100" b="1" i="0" u="none" strike="noStrike" cap="none" dirty="0">
                <a:solidFill>
                  <a:schemeClr val="dk1"/>
                </a:solidFill>
                <a:effectLst/>
                <a:latin typeface="Arial"/>
                <a:ea typeface="Arial"/>
                <a:cs typeface="Arial"/>
                <a:sym typeface="Arial"/>
              </a:rPr>
              <a:t>-compatible keys</a:t>
            </a:r>
            <a:r>
              <a:rPr lang="en-US" sz="1100" b="0" i="0" u="none" strike="noStrike" cap="none" dirty="0">
                <a:solidFill>
                  <a:schemeClr val="dk1"/>
                </a:solidFill>
                <a:effectLst/>
                <a:latin typeface="Arial"/>
                <a:ea typeface="Arial"/>
                <a:cs typeface="Arial"/>
                <a:sym typeface="Arial"/>
              </a:rPr>
              <a:t>: Chrome, Firefox, Edge, Safari</a:t>
            </a:r>
          </a:p>
          <a:p>
            <a:pPr marL="971550" lvl="1" indent="-285750" rtl="0" fontAlgn="base">
              <a:buFont typeface="Arial" panose="020B0604020202020204" pitchFamily="34" charset="0"/>
              <a:buChar char="•"/>
            </a:pPr>
            <a:r>
              <a:rPr lang="en-US" sz="1600" b="0" i="0" u="none" strike="noStrike" cap="none" dirty="0">
                <a:solidFill>
                  <a:schemeClr val="dk1"/>
                </a:solidFill>
                <a:effectLst/>
                <a:latin typeface="Arial"/>
                <a:ea typeface="Arial"/>
                <a:cs typeface="Arial"/>
                <a:sym typeface="Arial"/>
              </a:rPr>
              <a:t>Note: </a:t>
            </a:r>
            <a:r>
              <a:rPr lang="en-US" sz="1200" b="0" i="0" u="none" strike="noStrike" cap="none" dirty="0" err="1">
                <a:solidFill>
                  <a:schemeClr val="dk1"/>
                </a:solidFill>
                <a:effectLst/>
                <a:latin typeface="Arial"/>
                <a:ea typeface="Arial"/>
                <a:cs typeface="Arial"/>
                <a:sym typeface="Arial"/>
              </a:rPr>
              <a:t>WebAuthn</a:t>
            </a:r>
            <a:r>
              <a:rPr lang="en-US" sz="1200" b="0" i="0" u="none" strike="noStrike" cap="none" dirty="0">
                <a:solidFill>
                  <a:schemeClr val="dk1"/>
                </a:solidFill>
                <a:effectLst/>
                <a:latin typeface="Arial"/>
                <a:ea typeface="Arial"/>
                <a:cs typeface="Arial"/>
                <a:sym typeface="Arial"/>
              </a:rPr>
              <a:t>-compatible keys aren’t supported in non-Chromium versions of the Edge browser.</a:t>
            </a:r>
            <a:endParaRPr lang="en-US" sz="1600" b="0" i="0" u="none" strike="noStrike" cap="none" dirty="0">
              <a:solidFill>
                <a:schemeClr val="dk1"/>
              </a:solidFill>
              <a:effectLst/>
              <a:latin typeface="Arial"/>
              <a:ea typeface="Arial"/>
              <a:cs typeface="Arial"/>
              <a:sym typeface="Arial"/>
            </a:endParaRPr>
          </a:p>
          <a:p>
            <a:pPr rtl="0" fontAlgn="base">
              <a:buFont typeface="Arial" panose="020B0604020202020204" pitchFamily="34" charset="0"/>
              <a:buChar char="•"/>
            </a:pPr>
            <a:r>
              <a:rPr lang="en-US" sz="1100" b="1" i="0" u="none" strike="noStrike" cap="none" dirty="0">
                <a:solidFill>
                  <a:schemeClr val="dk1"/>
                </a:solidFill>
                <a:effectLst/>
                <a:latin typeface="Arial"/>
                <a:ea typeface="Arial"/>
                <a:cs typeface="Arial"/>
                <a:sym typeface="Arial"/>
              </a:rPr>
              <a:t>For U2F-compatible keys</a:t>
            </a:r>
            <a:r>
              <a:rPr lang="en-US" sz="1100" b="0" i="0" u="none" strike="noStrike" cap="none" dirty="0">
                <a:solidFill>
                  <a:schemeClr val="dk1"/>
                </a:solidFill>
                <a:effectLst/>
                <a:latin typeface="Arial"/>
                <a:ea typeface="Arial"/>
                <a:cs typeface="Arial"/>
                <a:sym typeface="Arial"/>
              </a:rPr>
              <a:t>:  Chrome, version 41 or later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a:t>
            </a:r>
          </a:p>
          <a:p>
            <a:pPr marL="0" rtl="0"/>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Cloud—Datorama,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 and as of the Winter ‘22 release, in products built on the Salesforce Platform (as a Beta service).</a:t>
            </a:r>
          </a:p>
          <a:p>
            <a:pPr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an alternate verification method.</a:t>
            </a: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2769578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Depending on the Salesforce product, these strong verification methods are available:</a:t>
            </a:r>
          </a:p>
          <a:p>
            <a:pPr marL="444500" lvl="0" indent="-292100" algn="l" rtl="0">
              <a:spcBef>
                <a:spcPts val="0"/>
              </a:spcBef>
              <a:spcAft>
                <a:spcPts val="0"/>
              </a:spcAft>
              <a:buSzPts val="1200"/>
              <a:buChar char="●"/>
            </a:pPr>
            <a:r>
              <a:rPr lang="en-US" sz="1100" dirty="0"/>
              <a:t>Salesforce Authenticator mobile app</a:t>
            </a:r>
          </a:p>
          <a:p>
            <a:pPr marL="901700" lvl="1" indent="-292100" algn="l" rtl="0">
              <a:spcBef>
                <a:spcPts val="0"/>
              </a:spcBef>
              <a:spcAft>
                <a:spcPts val="0"/>
              </a:spcAft>
              <a:buSzPts val="1200"/>
              <a:buChar char="●"/>
            </a:pPr>
            <a:r>
              <a:rPr lang="en-US" sz="1200" i="1" dirty="0"/>
              <a:t>Available for all Salesforce products</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t>
            </a:r>
            <a:r>
              <a:rPr lang="en-US" sz="1100" dirty="0" err="1"/>
              <a:t>Authy</a:t>
            </a:r>
            <a:endParaRPr lang="en-US" sz="1100" dirty="0"/>
          </a:p>
          <a:p>
            <a:pPr marL="901700" lvl="1" indent="-292100" algn="l" rtl="0">
              <a:spcBef>
                <a:spcPts val="0"/>
              </a:spcBef>
              <a:spcAft>
                <a:spcPts val="0"/>
              </a:spcAft>
              <a:buSzPts val="1200"/>
              <a:buChar char="●"/>
            </a:pPr>
            <a:r>
              <a:rPr lang="en-US" sz="1200" i="1" dirty="0"/>
              <a:t>Available for all Salesforce products</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901700" marR="0" lvl="1"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b="0" i="1" u="none" strike="noStrike" cap="none" dirty="0">
                <a:solidFill>
                  <a:schemeClr val="dk1"/>
                </a:solidFill>
                <a:effectLst/>
                <a:latin typeface="Arial"/>
                <a:ea typeface="Arial"/>
                <a:cs typeface="Arial"/>
                <a:sym typeface="Arial"/>
              </a:rPr>
              <a:t>Available for all Salesforce products, </a:t>
            </a:r>
            <a:r>
              <a:rPr lang="en-US" sz="1200" b="0" i="1" u="sng" strike="noStrike" cap="none" dirty="0">
                <a:solidFill>
                  <a:schemeClr val="dk1"/>
                </a:solidFill>
                <a:effectLst/>
                <a:latin typeface="Arial"/>
                <a:ea typeface="Arial"/>
                <a:cs typeface="Arial"/>
                <a:sym typeface="Arial"/>
              </a:rPr>
              <a:t>with the exception of Tableau Online</a:t>
            </a:r>
            <a:endParaRPr lang="en-US" sz="1200" dirty="0"/>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901700" marR="0" lvl="1"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b="0" i="1" u="none" strike="noStrike" cap="none" dirty="0">
                <a:solidFill>
                  <a:schemeClr val="dk1"/>
                </a:solidFill>
                <a:effectLst/>
                <a:latin typeface="Arial"/>
                <a:ea typeface="Arial"/>
                <a:cs typeface="Arial"/>
                <a:sym typeface="Arial"/>
              </a:rPr>
              <a:t>Available for Heroku, Marketing Cloud-Datorama, MuleSoft </a:t>
            </a:r>
            <a:r>
              <a:rPr lang="en-US" sz="1200" b="0" i="1" u="none" strike="noStrike" cap="none" dirty="0" err="1">
                <a:solidFill>
                  <a:schemeClr val="dk1"/>
                </a:solidFill>
                <a:effectLst/>
                <a:latin typeface="Arial"/>
                <a:ea typeface="Arial"/>
                <a:cs typeface="Arial"/>
                <a:sym typeface="Arial"/>
              </a:rPr>
              <a:t>Anypoint</a:t>
            </a:r>
            <a:r>
              <a:rPr lang="en-US" sz="1200" b="0" i="1" u="none" strike="noStrike" cap="none" dirty="0">
                <a:solidFill>
                  <a:schemeClr val="dk1"/>
                </a:solidFill>
                <a:effectLst/>
                <a:latin typeface="Arial"/>
                <a:ea typeface="Arial"/>
                <a:cs typeface="Arial"/>
                <a:sym typeface="Arial"/>
              </a:rPr>
              <a:t> Platform -- and as of the Winter ‘22 release, for products built on the Salesforce Platform (as a Beta service)</a:t>
            </a:r>
            <a:endParaRPr lang="en-US" sz="1200" b="0" i="0" u="none" strike="noStrike" cap="none" dirty="0">
              <a:solidFill>
                <a:schemeClr val="dk1"/>
              </a:solidFill>
              <a:effectLst/>
              <a:latin typeface="Arial"/>
              <a:ea typeface="Arial"/>
              <a:cs typeface="Arial"/>
              <a:sym typeface="Arial"/>
            </a:endParaRP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Products built on the Salesforce Platform:  </a:t>
            </a: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-compatible security keys, and keys that use the NFC form factor, aren’t supported.</a:t>
            </a:r>
            <a:endParaRPr lang="en-US" sz="1100" dirty="0"/>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phone calls, or security questions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3051903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528" name="Google Shape;528;p75"/>
          <p:cNvGrpSpPr/>
          <p:nvPr/>
        </p:nvGrpSpPr>
        <p:grpSpPr>
          <a:xfrm>
            <a:off x="3" y="893"/>
            <a:ext cx="12188815" cy="6856208"/>
            <a:chOff x="3" y="893"/>
            <a:chExt cx="12188815" cy="6856208"/>
          </a:xfrm>
        </p:grpSpPr>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530" name="Google Shape;530;p75"/>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9" Type="http://schemas.openxmlformats.org/officeDocument/2006/relationships/slideLayout" Target="../slideLayouts/slideLayout84.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61" Type="http://schemas.openxmlformats.org/officeDocument/2006/relationships/theme" Target="../theme/theme2.xml"/><Relationship Id="rId19" Type="http://schemas.openxmlformats.org/officeDocument/2006/relationships/slideLayout" Target="../slideLayouts/slideLayout7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2.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94.png"/><Relationship Id="rId7" Type="http://schemas.openxmlformats.org/officeDocument/2006/relationships/image" Target="../media/image115.png"/><Relationship Id="rId2" Type="http://schemas.openxmlformats.org/officeDocument/2006/relationships/notesSlide" Target="../notesSlides/notesSlide13.xml"/><Relationship Id="rId1" Type="http://schemas.openxmlformats.org/officeDocument/2006/relationships/slideLayout" Target="../slideLayouts/slideLayout83.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hyperlink" Target="https://tools.ietf.org/html/rfc6238"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8.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9.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3.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63.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5.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6.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sfdc.co/IntrotoAuthenticator" TargetMode="External"/><Relationship Id="rId12" Type="http://schemas.openxmlformats.org/officeDocument/2006/relationships/image" Target="../media/image91.png"/><Relationship Id="rId2" Type="http://schemas.openxmlformats.org/officeDocument/2006/relationships/notesSlide" Target="../notesSlides/notesSlide5.xml"/><Relationship Id="rId1" Type="http://schemas.openxmlformats.org/officeDocument/2006/relationships/slideLayout" Target="../slideLayouts/slideLayout96.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microsoft.com/office/2007/relationships/hdphoto" Target="../media/hdphoto1.wdp"/><Relationship Id="rId4" Type="http://schemas.openxmlformats.org/officeDocument/2006/relationships/image" Target="../media/image82.png"/><Relationship Id="rId9"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728870"/>
            <a:ext cx="11394900"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n-US" sz="2400" dirty="0">
                <a:solidFill>
                  <a:srgbClr val="434343"/>
                </a:solidFill>
                <a:latin typeface="Salesforce Sans" panose="020B0505020202020203" pitchFamily="34" charset="77"/>
              </a:rPr>
              <a:t>Welcome!</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en-US" sz="2400" dirty="0">
                <a:solidFill>
                  <a:srgbClr val="434343"/>
                </a:solidFill>
                <a:latin typeface="Salesforce Sans" panose="020B0505020202020203" pitchFamily="34" charset="77"/>
              </a:rPr>
              <a:t>This is a customizable presentation that you can use to </a:t>
            </a:r>
            <a:r>
              <a:rPr lang="en-US" sz="2400" u="sng" dirty="0">
                <a:solidFill>
                  <a:srgbClr val="434343"/>
                </a:solidFill>
                <a:latin typeface="Salesforce Sans" panose="020B0505020202020203" pitchFamily="34" charset="77"/>
              </a:rPr>
              <a:t>train your users on multi-factor authentication (MFA)</a:t>
            </a:r>
            <a:r>
              <a:rPr lang="en-US" sz="2400" dirty="0">
                <a:solidFill>
                  <a:srgbClr val="434343"/>
                </a:solidFill>
                <a:latin typeface="Salesforce Sans" panose="020B0505020202020203" pitchFamily="34" charset="77"/>
              </a:rPr>
              <a:t>. The template assumes you’re turning on MFA directly in your Salesforce products. If you're using your SSO identity provider's MFA services instead, adapt these slides to align with the details of that implementation (including the verification methods that your identity provider supports).</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n-US" sz="2400" dirty="0">
                <a:solidFill>
                  <a:srgbClr val="434343"/>
                </a:solidFill>
                <a:latin typeface="Salesforce Sans" panose="020B0505020202020203" pitchFamily="34" charset="77"/>
              </a:rPr>
              <a:t>Feel free to make changes to support your business and use cases.</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n-US" sz="2400" dirty="0">
                <a:solidFill>
                  <a:srgbClr val="434343"/>
                </a:solidFill>
                <a:latin typeface="Salesforce Sans" panose="020B0505020202020203" pitchFamily="34" charset="77"/>
              </a:rPr>
              <a:t>Note: Turn on the Comments pane to see tips and guidance on customizing the deck.</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r>
              <a:rPr lang="en-US"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Salesforce Authenticator</a:t>
            </a:r>
            <a:r>
              <a:rPr lang="en-US" dirty="0"/>
              <a:t> from the list of verification methods.</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screen to register Salesforce Authenticator displays.</a:t>
            </a:r>
          </a:p>
          <a:p>
            <a:endParaRPr lang="en-US"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en-US" sz="2800" dirty="0"/>
              <a:t>Salesforce Authenticator: Register the App</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Salesforce Authenticator and tap </a:t>
            </a:r>
            <a:r>
              <a:rPr lang="en-US" b="1" dirty="0"/>
              <a:t>Add an Account</a:t>
            </a:r>
            <a:r>
              <a:rPr lang="en-US" dirty="0"/>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The app displays a two-word phrase.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On your computer, enter the phrase in the Two-Word phrase field. Then click </a:t>
            </a:r>
            <a:r>
              <a:rPr lang="en-US" b="1" dirty="0"/>
              <a:t>Connect</a:t>
            </a:r>
            <a:r>
              <a:rPr lang="en-US" dirty="0"/>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Salesforce Authenticator is connected to your account. You’re prompted to confirm the connection details in the app.</a:t>
            </a:r>
          </a:p>
          <a:p>
            <a:r>
              <a:rPr lang="en-US" dirty="0"/>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11. And you finish logging in.</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Salesforce Authenticator to your account.</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In Salesforce Authenticator, verify that the connection details are correct, then tap </a:t>
            </a:r>
            <a:r>
              <a:rPr lang="en-US" b="1" dirty="0"/>
              <a:t>Connect</a:t>
            </a:r>
            <a:r>
              <a:rPr lang="en-US" dirty="0"/>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2. Salesforce prompts you to use Salesforce Authenticator to verify your identity.</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3. On your mobile device, respond to the push notification to open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4. In Salesforce Authenticator, verify that the login request is from you, then tap </a:t>
            </a:r>
            <a:r>
              <a:rPr lang="en-US" b="1" dirty="0"/>
              <a:t>Approve</a:t>
            </a:r>
            <a:r>
              <a:rPr lang="en-US" dirty="0"/>
              <a:t>.</a:t>
            </a:r>
          </a:p>
          <a:p>
            <a:endParaRPr lang="en-US" dirty="0"/>
          </a:p>
          <a:p>
            <a:r>
              <a:rPr lang="en-US" dirty="0"/>
              <a:t>You’re successfully logged in to your account.</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en-US" sz="2800" dirty="0"/>
              <a:t>Salesforce Authenticator: Logging In</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Products]</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pic>
        <p:nvPicPr>
          <p:cNvPr id="1190" name="Google Shape;1190;p159"/>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191" name="Google Shape;1191;p159"/>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Third-Party Authenticator Apps</a:t>
            </a:r>
            <a:endParaRPr sz="3100" b="1">
              <a:solidFill>
                <a:srgbClr val="205CA0"/>
              </a:solidFill>
              <a:latin typeface="Salesforce Sans"/>
              <a:ea typeface="Salesforce Sans"/>
              <a:cs typeface="Salesforce Sans"/>
              <a:sym typeface="Salesforce Sans"/>
            </a:endParaRPr>
          </a:p>
        </p:txBody>
      </p:sp>
      <p:sp>
        <p:nvSpPr>
          <p:cNvPr id="1192" name="Google Shape;1192;p159"/>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193" name="Google Shape;1193;p159"/>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Salesforce supports any authenticator app that generates temporary codes based on the OATH time-based one-time password (TOTP) algorithms</a:t>
            </a:r>
            <a:r>
              <a:rPr lang="en-US" sz="2100">
                <a:latin typeface="Salesforce Sans"/>
                <a:ea typeface="Salesforce Sans"/>
                <a:cs typeface="Salesforce Sans"/>
                <a:sym typeface="Salesforce Sans"/>
              </a:rPr>
              <a:t> </a:t>
            </a:r>
            <a:r>
              <a:rPr lang="en-US" sz="1600">
                <a:latin typeface="Salesforce Sans"/>
                <a:ea typeface="Salesforce Sans"/>
                <a:cs typeface="Salesforce Sans"/>
                <a:sym typeface="Salesforce Sans"/>
              </a:rPr>
              <a:t>(specified in </a:t>
            </a:r>
            <a:r>
              <a:rPr lang="en-US" sz="1600" u="sng">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a:latin typeface="Salesforce Sans"/>
                <a:ea typeface="Salesforce Sans"/>
                <a:cs typeface="Salesforce Sans"/>
                <a:sym typeface="Salesforce Sans"/>
              </a:rPr>
              <a:t>). </a:t>
            </a:r>
            <a:endParaRPr sz="1900">
              <a:latin typeface="Salesforce Sans"/>
              <a:ea typeface="Salesforce Sans"/>
              <a:cs typeface="Salesforce Sans"/>
              <a:sym typeface="Salesforce Sans"/>
            </a:endParaRPr>
          </a:p>
        </p:txBody>
      </p:sp>
      <p:pic>
        <p:nvPicPr>
          <p:cNvPr id="1194" name="Google Shape;1194;p159"/>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195" name="Google Shape;1195;p159"/>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196" name="Google Shape;1196;p159"/>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197" name="Google Shape;1197;p159"/>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198" name="Google Shape;1198;p159"/>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199" name="Google Shape;1199;p159"/>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200" name="Google Shape;1200;p159"/>
          <p:cNvSpPr txBox="1"/>
          <p:nvPr/>
        </p:nvSpPr>
        <p:spPr>
          <a:xfrm>
            <a:off x="2000845" y="4216967"/>
            <a:ext cx="26025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400" b="1">
                <a:solidFill>
                  <a:schemeClr val="dk1"/>
                </a:solidFill>
                <a:latin typeface="Salesforce Sans"/>
                <a:ea typeface="Salesforce Sans"/>
                <a:cs typeface="Salesforce Sans"/>
                <a:sym typeface="Salesforce Sans"/>
              </a:rPr>
              <a:t>  </a:t>
            </a:r>
            <a:r>
              <a:rPr lang="en-US" sz="1900" b="1">
                <a:solidFill>
                  <a:schemeClr val="dk1"/>
                </a:solidFill>
                <a:latin typeface="Salesforce Sans"/>
                <a:ea typeface="Salesforce Sans"/>
                <a:cs typeface="Salesforce Sans"/>
                <a:sym typeface="Salesforce Sans"/>
              </a:rPr>
              <a:t>Widely-Used Apps</a:t>
            </a:r>
            <a:endParaRPr sz="1900"/>
          </a:p>
        </p:txBody>
      </p:sp>
      <p:pic>
        <p:nvPicPr>
          <p:cNvPr id="1201" name="Google Shape;1201;p159"/>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202" name="Google Shape;1202;p159"/>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To log in with this type of verification method, get a code from the app, then enter that code during the Salesforce login process.</a:t>
            </a:r>
            <a:endParaRPr sz="1900">
              <a:latin typeface="Salesforce Sans"/>
              <a:ea typeface="Salesforce Sans"/>
              <a:cs typeface="Salesforce Sans"/>
              <a:sym typeface="Salesforce Sans"/>
            </a:endParaRPr>
          </a:p>
        </p:txBody>
      </p:sp>
      <p:sp>
        <p:nvSpPr>
          <p:cNvPr id="1203" name="Google Shape;1203;p159"/>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TOTP apps don’t require a data or internet connection. </a:t>
            </a:r>
            <a:endParaRPr sz="1900">
              <a:latin typeface="Salesforce Sans"/>
              <a:ea typeface="Salesforce Sans"/>
              <a:cs typeface="Salesforce Sans"/>
              <a:sym typeface="Salesforce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Connect Salesforce Authenticator screen displays by default. Click </a:t>
            </a:r>
            <a:r>
              <a:rPr lang="en-US" b="1" dirty="0"/>
              <a:t>Choose Another Verification Method</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Select </a:t>
            </a:r>
            <a:r>
              <a:rPr lang="en-US" b="1" dirty="0"/>
              <a:t>Use verification codes from an authenticator app</a:t>
            </a:r>
            <a:r>
              <a:rPr lang="en-US"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64581"/>
            <a:ext cx="11046000" cy="553530"/>
          </a:xfrm>
        </p:spPr>
        <p:txBody>
          <a:bodyPr/>
          <a:lstStyle/>
          <a:p>
            <a:r>
              <a:rPr lang="en-US" sz="2800" dirty="0"/>
              <a:t>Third-Party Authenticator Apps: Register an App</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Connect an Authenticator app screen displays.</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mobile device, open your authenticator app and select to add a new account.</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Use the authenticator app to scan the QR barcode that’s displayed on your computer.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The authenticator app is connected to your account. The app automatically starts generating time-based one-time passcodes.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On your computer, enter a code generated by the authenticator app in the Verification Code field, then click </a:t>
            </a:r>
            <a:r>
              <a:rPr lang="en-US" b="1" dirty="0"/>
              <a:t>Connect</a:t>
            </a:r>
            <a:r>
              <a:rPr lang="en-US" dirty="0"/>
              <a:t>. </a:t>
            </a:r>
          </a:p>
          <a:p>
            <a:r>
              <a:rPr lang="en-US" dirty="0"/>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your third-party authenticator app to your account, and you finish logging in.</a:t>
            </a:r>
          </a:p>
          <a:p>
            <a:endParaRPr lang="en-US" dirty="0"/>
          </a:p>
          <a:p>
            <a:pPr algn="ctr"/>
            <a:endParaRPr lang="en-US" dirty="0"/>
          </a:p>
          <a:p>
            <a:pPr algn="ctr"/>
            <a:r>
              <a:rPr lang="en-US" dirty="0"/>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One-Time Password Generator</a:t>
            </a:r>
            <a:r>
              <a:rPr lang="en-US" dirty="0"/>
              <a:t> from the list of verification methods.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an Authenticator app screen displays.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en-US" sz="2800" dirty="0"/>
              <a:t>Third-Party Authenticator Apps: Register an App</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en-US" sz="3200" dirty="0"/>
              <a:t>Multi-Factor Authentication (MFA)</a:t>
            </a:r>
            <a:endParaRPr sz="3200" dirty="0"/>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en-US"/>
              <a:t>Securing user account access</a:t>
            </a:r>
            <a:endParaRP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en-US"/>
              <a:t>Title</a:t>
            </a:r>
            <a:endParaRP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en-US" dirty="0"/>
              <a:t>Name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your authenticator app and select to add a new account.</a:t>
            </a:r>
          </a:p>
          <a:p>
            <a:pPr algn="ctr"/>
            <a:endParaRPr lang="en-US" dirty="0"/>
          </a:p>
          <a:p>
            <a:pPr algn="ctr"/>
            <a:r>
              <a:rPr lang="en-US" dirty="0"/>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Use the authenticator app to scan the QR barcode that’s displayed on your computer. </a:t>
            </a:r>
          </a:p>
          <a:p>
            <a:r>
              <a:rPr lang="en-US" dirty="0"/>
              <a:t> </a:t>
            </a:r>
          </a:p>
          <a:p>
            <a:pPr algn="ctr"/>
            <a:endParaRPr lang="en-US" dirty="0"/>
          </a:p>
          <a:p>
            <a:pPr algn="ctr"/>
            <a:r>
              <a:rPr lang="en-US" dirty="0"/>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The authenticator app is connected to your account. The app automatically starts generating time-based one-time passcodes.</a:t>
            </a:r>
          </a:p>
          <a:p>
            <a:pPr algn="ctr"/>
            <a:endParaRPr lang="en-US" dirty="0"/>
          </a:p>
        </p:txBody>
      </p:sp>
      <p:sp>
        <p:nvSpPr>
          <p:cNvPr id="5" name="Rectangle 4">
            <a:extLst>
              <a:ext uri="{FF2B5EF4-FFF2-40B4-BE49-F238E27FC236}">
                <a16:creationId xmlns:a16="http://schemas.microsoft.com/office/drawing/2014/main" id="{0BA19F0B-8E2B-9840-96B1-272EDB5DA9B2}"/>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On your computer, enter a code generated by the authenticator app in the Verification Code field. You can assign a name to the app. Then click </a:t>
            </a:r>
            <a:r>
              <a:rPr lang="en-US" b="1" dirty="0"/>
              <a:t>Connect</a:t>
            </a:r>
            <a:r>
              <a:rPr lang="en-US" dirty="0"/>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your third-party authenticator app to your account, and you finish logging in.</a:t>
            </a:r>
          </a:p>
          <a:p>
            <a:pPr algn="ctr"/>
            <a:endParaRPr lang="en-US" dirty="0"/>
          </a:p>
          <a:p>
            <a:pPr algn="ctr"/>
            <a:r>
              <a:rPr lang="en-US" dirty="0"/>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enter a code from your authenticator app to verify your identity.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On your mobile device, open your authenticator app to get a time-based one-time passcode.</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computer, enter the code generated by the authenticator app, then click </a:t>
            </a:r>
            <a:r>
              <a:rPr lang="en-US" b="1" dirty="0"/>
              <a:t>Verify</a:t>
            </a:r>
            <a:r>
              <a:rPr lang="en-US" dirty="0"/>
              <a:t>. You’re successfully logged in to your account.</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en-US" sz="2800" dirty="0"/>
              <a:t>Third-Party Authenticator Apps: Logging In</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Products]</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4" y="2081267"/>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Works out of the box — no software to install</a:t>
            </a:r>
            <a:endParaRPr sz="1600" dirty="0">
              <a:solidFill>
                <a:schemeClr val="accent2"/>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Strong public-key cryptography </a:t>
            </a:r>
            <a:r>
              <a:rPr lang="en-US" sz="1600">
                <a:solidFill>
                  <a:schemeClr val="accent2"/>
                </a:solidFill>
                <a:latin typeface="Salesforce Sans"/>
                <a:ea typeface="Salesforce Sans"/>
                <a:cs typeface="Salesforce Sans"/>
                <a:sym typeface="Salesforce Sans"/>
              </a:rPr>
              <a:t>that’s that’s unique to the user’s account</a:t>
            </a:r>
            <a:endParaRPr sz="1600" dirty="0">
              <a:solidFill>
                <a:schemeClr val="accent2"/>
              </a:solidFill>
              <a:latin typeface="Salesforce Sans"/>
              <a:ea typeface="Salesforce Sans"/>
              <a:cs typeface="Salesforce Sans"/>
              <a:sym typeface="Salesforce Sans"/>
            </a:endParaRP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Resistant to malware and man-in-the-middle attacks</a:t>
            </a:r>
            <a:endParaRPr sz="1600" dirty="0">
              <a:solidFill>
                <a:schemeClr val="accent2"/>
              </a:solidFill>
              <a:latin typeface="Salesforce Sans"/>
              <a:ea typeface="Salesforce Sans"/>
              <a:cs typeface="Salesforce Sans"/>
              <a:sym typeface="Salesforce Sans"/>
            </a:endParaRP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Security Keys</a:t>
            </a:r>
            <a:endParaRPr sz="3100" b="1">
              <a:solidFill>
                <a:srgbClr val="205CA0"/>
              </a:solidFill>
              <a:latin typeface="Salesforce Sans"/>
              <a:ea typeface="Salesforce Sans"/>
              <a:cs typeface="Salesforce Sans"/>
              <a:sym typeface="Salesforce Sans"/>
            </a:endParaRP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576167"/>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sz="1900" b="1" dirty="0">
                <a:solidFill>
                  <a:schemeClr val="dk1"/>
                </a:solidFill>
                <a:latin typeface="Salesforce Sans"/>
                <a:ea typeface="Salesforce Sans"/>
                <a:cs typeface="Salesforce Sans"/>
                <a:sym typeface="Salesforce Sans"/>
              </a:rPr>
              <a:t>Logging in with a security key is simple</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Connect a security key to the computer</a:t>
            </a:r>
            <a:endParaRPr sz="1600" dirty="0">
              <a:solidFill>
                <a:schemeClr val="accent2"/>
              </a:solidFill>
              <a:latin typeface="Salesforce Sans"/>
              <a:ea typeface="Salesforce Sans"/>
              <a:cs typeface="Salesforce Sans"/>
              <a:sym typeface="Salesforce Sans"/>
            </a:endParaRPr>
          </a:p>
          <a:p>
            <a:pPr marL="609600" lvl="0" indent="-406400" algn="l" rtl="0">
              <a:lnSpc>
                <a:spcPct val="100000"/>
              </a:lnSpc>
              <a:spcBef>
                <a:spcPts val="700"/>
              </a:spcBef>
              <a:spcAft>
                <a:spcPts val="70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Press the key’s button to verify your identity</a:t>
            </a:r>
            <a:endParaRPr sz="900" dirty="0">
              <a:solidFill>
                <a:srgbClr val="59575C"/>
              </a:solidFill>
              <a:latin typeface="Salesforce Sans"/>
              <a:ea typeface="Salesforce Sans"/>
              <a:cs typeface="Salesforce Sans"/>
              <a:sym typeface="Salesforce Sans"/>
            </a:endParaRPr>
          </a:p>
        </p:txBody>
      </p:sp>
      <p:sp>
        <p:nvSpPr>
          <p:cNvPr id="1214" name="Google Shape;1214;p160"/>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600">
                <a:solidFill>
                  <a:schemeClr val="accent2"/>
                </a:solidFill>
                <a:latin typeface="Salesforce Sans"/>
                <a:ea typeface="Salesforce Sans"/>
                <a:cs typeface="Salesforce Sans"/>
                <a:sym typeface="Salesforce Sans"/>
              </a:rPr>
              <a:t>Use any security key that’s compatible with the </a:t>
            </a:r>
            <a:r>
              <a:rPr lang="en-US" sz="1600">
                <a:solidFill>
                  <a:schemeClr val="hlink"/>
                </a:solidFill>
                <a:uFill>
                  <a:noFill/>
                </a:uFill>
                <a:latin typeface="Salesforce Sans"/>
                <a:ea typeface="Salesforce Sans"/>
                <a:cs typeface="Salesforce Sans"/>
                <a:sym typeface="Salesforce Sans"/>
                <a:hlinkClick r:id="rId3"/>
              </a:rPr>
              <a:t>FIDO U2F</a:t>
            </a:r>
            <a:r>
              <a:rPr lang="en-US" sz="1600">
                <a:solidFill>
                  <a:schemeClr val="accent2"/>
                </a:solidFill>
                <a:latin typeface="Salesforce Sans"/>
                <a:ea typeface="Salesforce Sans"/>
                <a:cs typeface="Salesforce Sans"/>
                <a:sym typeface="Salesforce Sans"/>
              </a:rPr>
              <a:t> or </a:t>
            </a:r>
            <a:r>
              <a:rPr lang="en-US" sz="1600">
                <a:solidFill>
                  <a:schemeClr val="hlink"/>
                </a:solidFill>
                <a:uFill>
                  <a:noFill/>
                </a:uFill>
                <a:latin typeface="Salesforce Sans"/>
                <a:ea typeface="Salesforce Sans"/>
                <a:cs typeface="Salesforce Sans"/>
                <a:sym typeface="Salesforce Sans"/>
                <a:hlinkClick r:id="rId4"/>
              </a:rPr>
              <a:t>WebAuthn (FIDO2)</a:t>
            </a:r>
            <a:r>
              <a:rPr lang="en-US" sz="1600">
                <a:solidFill>
                  <a:schemeClr val="accent2"/>
                </a:solidFill>
                <a:latin typeface="Salesforce Sans"/>
                <a:ea typeface="Salesforce Sans"/>
                <a:cs typeface="Salesforce Sans"/>
                <a:sym typeface="Salesforce Sans"/>
              </a:rPr>
              <a:t> standards, including Yubico’s YubiKey or Google’s Titan Key.</a:t>
            </a:r>
            <a:r>
              <a:rPr lang="en-US" sz="1600" b="1">
                <a:solidFill>
                  <a:srgbClr val="59575C"/>
                </a:solidFill>
                <a:latin typeface="Salesforce Sans"/>
                <a:ea typeface="Salesforce Sans"/>
                <a:cs typeface="Salesforce Sans"/>
                <a:sym typeface="Salesforce Sans"/>
              </a:rPr>
              <a:t> </a:t>
            </a:r>
            <a:endParaRPr sz="16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endParaRPr sz="15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600" b="1" dirty="0">
                <a:solidFill>
                  <a:srgbClr val="FFFFFF"/>
                </a:solidFill>
                <a:latin typeface="Salesforce Sans"/>
                <a:ea typeface="Salesforce Sans"/>
                <a:cs typeface="Salesforce Sans"/>
                <a:sym typeface="Salesforce Sans"/>
              </a:rPr>
              <a:t>Supported form factors: </a:t>
            </a:r>
            <a:r>
              <a:rPr lang="en-US" sz="1600" dirty="0">
                <a:solidFill>
                  <a:srgbClr val="FFFFFF"/>
                </a:solidFill>
                <a:latin typeface="Salesforce Sans"/>
                <a:ea typeface="Salesforce Sans"/>
                <a:cs typeface="Salesforce Sans"/>
                <a:sym typeface="Salesforce Sans"/>
              </a:rPr>
              <a:t> </a:t>
            </a:r>
            <a:endParaRPr sz="1600"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USB-A, USB-C, Lightning, NFC</a:t>
            </a:r>
            <a:endParaRPr sz="1500" baseline="30000"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n-US" sz="1600" b="1" dirty="0">
                <a:solidFill>
                  <a:srgbClr val="FFFFFF"/>
                </a:solidFill>
                <a:latin typeface="Salesforce Sans"/>
                <a:ea typeface="Salesforce Sans"/>
                <a:cs typeface="Salesforce Sans"/>
                <a:sym typeface="Salesforce Sans"/>
              </a:rPr>
              <a:t>Supported browsers for WebAuthn keys:</a:t>
            </a:r>
            <a:endParaRPr sz="1600" b="1"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Chrome, Edge, Firefox, Safari</a:t>
            </a:r>
            <a:endParaRPr sz="15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n-US" sz="1600" b="1" dirty="0">
                <a:solidFill>
                  <a:srgbClr val="FFFFFF"/>
                </a:solidFill>
                <a:latin typeface="Salesforce Sans"/>
                <a:ea typeface="Salesforce Sans"/>
                <a:cs typeface="Salesforce Sans"/>
                <a:sym typeface="Salesforce Sans"/>
              </a:rPr>
              <a:t>Supported browsers for U2F keys:</a:t>
            </a:r>
            <a:endParaRPr sz="1600" b="1"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Chrome, version 41 or later</a:t>
            </a:r>
            <a:endParaRPr sz="1500" b="1" dirty="0">
              <a:solidFill>
                <a:srgbClr val="FFFFFF"/>
              </a:solidFill>
              <a:latin typeface="Salesforce Sans"/>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dirty="0">
                <a:solidFill>
                  <a:schemeClr val="dk1"/>
                </a:solidFill>
                <a:latin typeface="Salesforce Sans"/>
                <a:ea typeface="Salesforce Sans"/>
                <a:cs typeface="Salesforce Sans"/>
                <a:sym typeface="Salesforce Sans"/>
              </a:rPr>
              <a:t>Easy-to-use hardware solution provides an alternative to mobile app verification methods</a:t>
            </a:r>
            <a:endParaRPr sz="19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Universal Second Factor (U2F) key</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Register a Security Key screen displays. Connect the security key to your computer. If prompted by your browser, press the button on the key.</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en-US" sz="2800" dirty="0"/>
              <a:t>Security Keys: Register a Key</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the security key is registered, click </a:t>
            </a:r>
            <a:r>
              <a:rPr lang="en-US" b="1" dirty="0"/>
              <a:t>Continue</a:t>
            </a:r>
            <a:r>
              <a:rPr lang="en-US" dirty="0"/>
              <a:t>. </a:t>
            </a:r>
          </a:p>
          <a:p>
            <a:r>
              <a:rPr lang="en-US" dirty="0"/>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en-US" sz="2800" dirty="0"/>
              <a:t>Security Keys: Register a Key </a:t>
            </a:r>
            <a:r>
              <a:rPr lang="en-US" sz="1600" i="1" dirty="0"/>
              <a:t>continued</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Security Key</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Connect the security key to your computer, then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by the browser, press the button on the security key.</a:t>
            </a:r>
          </a:p>
          <a:p>
            <a:endParaRPr lang="en-US"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en-US" sz="2800" dirty="0"/>
              <a:t>Security Keys: Register a Key</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a:p>
            <a:endParaRPr lang="en-US" dirty="0">
              <a:solidFill>
                <a:srgbClr val="C00000"/>
              </a:solidFill>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security key so it’s easy to recognize, then click </a:t>
            </a:r>
            <a:r>
              <a:rPr lang="en-US" b="1" dirty="0"/>
              <a:t>Done</a:t>
            </a:r>
            <a:r>
              <a:rPr lang="en-US" dirty="0"/>
              <a:t>.</a:t>
            </a:r>
          </a:p>
          <a:p>
            <a:endParaRPr lang="en-US" dirty="0"/>
          </a:p>
          <a:p>
            <a:r>
              <a:rPr lang="en-US" dirty="0"/>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en-US" sz="2800" dirty="0"/>
              <a:t>Security Keys: Register a Key </a:t>
            </a:r>
            <a:r>
              <a:rPr lang="en-US" sz="1600" i="1" dirty="0"/>
              <a:t>continued</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Salesforce prompts you to insert your security key.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Connect the security key to your computer. If prompted by your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en-US" sz="2800" dirty="0"/>
              <a:t>Security Keys: Logging In</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Connect the security key that you registered for your account to your computer, then click </a:t>
            </a:r>
            <a:r>
              <a:rPr lang="en-US" b="1" dirty="0"/>
              <a:t>Verify</a:t>
            </a:r>
            <a:r>
              <a:rPr lang="en-US" dirty="0"/>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by the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en-US" sz="2800" dirty="0"/>
              <a:t>Security Keys: Logging In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Enhance the Security of Our Business</a:t>
            </a:r>
            <a:endParaRPr dirty="0"/>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t>Secure Salesforce user accounts with Multi-Factor Authentication (MFA)</a:t>
            </a:r>
            <a:endParaRPr dirty="0"/>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have</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a:solidFill>
                  <a:schemeClr val="accent2"/>
                </a:solidFill>
                <a:latin typeface="Salesforce Sans"/>
                <a:ea typeface="Salesforce Sans"/>
                <a:cs typeface="Salesforce Sans"/>
                <a:sym typeface="Salesforce Sans"/>
              </a:rPr>
              <a:t>Authenticator App</a:t>
            </a:r>
            <a:endParaRPr sz="190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a:solidFill>
                  <a:schemeClr val="accent2"/>
                </a:solidFill>
                <a:latin typeface="Salesforce Sans"/>
                <a:ea typeface="Salesforce Sans"/>
                <a:cs typeface="Salesforce Sans"/>
                <a:sym typeface="Salesforce Sans"/>
              </a:rPr>
              <a:t> Security Key</a:t>
            </a:r>
            <a:endParaRPr sz="24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12699"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Verify identity with fingerprint, iris, or facial recognition scan.</a:t>
            </a:r>
          </a:p>
          <a:p>
            <a:pPr marL="609600" lvl="0" indent="-406400">
              <a:spcBef>
                <a:spcPts val="700"/>
              </a:spcBef>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No </a:t>
            </a:r>
            <a:r>
              <a:rPr lang="en-US" sz="1600">
                <a:solidFill>
                  <a:schemeClr val="accent2"/>
                </a:solidFill>
                <a:latin typeface="Salesforce Sans"/>
                <a:ea typeface="Salesforce Sans"/>
                <a:cs typeface="Salesforce Sans"/>
                <a:sym typeface="Salesforce Sans"/>
              </a:rPr>
              <a:t>apps needed</a:t>
            </a:r>
            <a:r>
              <a:rPr lang="en-US" sz="1600" dirty="0">
                <a:solidFill>
                  <a:schemeClr val="accent2"/>
                </a:solidFill>
                <a:latin typeface="Salesforce Sans"/>
                <a:ea typeface="Salesforce Sans"/>
                <a:cs typeface="Salesforce Sans"/>
                <a:sym typeface="Salesforce Sans"/>
              </a:rPr>
              <a:t>.</a:t>
            </a: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Strong public-key cryptography that’s unique to the user’s account.</a:t>
            </a: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Resistant to malware, phishing, and man-in-the-middle attacks.</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a:solidFill>
                  <a:srgbClr val="205CA0"/>
                </a:solidFill>
                <a:latin typeface="Salesforce Sans"/>
                <a:ea typeface="Salesforce Sans"/>
                <a:cs typeface="Salesforce Sans"/>
                <a:sym typeface="Salesforce Sans"/>
              </a:rPr>
              <a:t>Built-In Authenticators</a:t>
            </a:r>
            <a:endParaRPr sz="3100" b="1" dirty="0">
              <a:solidFill>
                <a:srgbClr val="205CA0"/>
              </a:solidFill>
              <a:latin typeface="Salesforce Sans"/>
              <a:ea typeface="Salesforce Sans"/>
              <a:cs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sz="1900" b="1" dirty="0">
                <a:solidFill>
                  <a:schemeClr val="dk1"/>
                </a:solidFill>
                <a:latin typeface="Salesforce Sans"/>
                <a:ea typeface="Salesforce Sans"/>
                <a:cs typeface="Salesforce Sans"/>
                <a:sym typeface="Salesforce Sans"/>
              </a:rPr>
              <a:t>Logging in with this type of verification method is easy!</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Enter a username and password.</a:t>
            </a:r>
            <a:endParaRPr sz="1600" dirty="0">
              <a:solidFill>
                <a:schemeClr val="accent2"/>
              </a:solidFill>
              <a:latin typeface="Salesforce Sans"/>
              <a:ea typeface="Salesforce Sans"/>
              <a:cs typeface="Salesforce Sans"/>
              <a:sym typeface="Salesforce Sans"/>
            </a:endParaRPr>
          </a:p>
          <a:p>
            <a:pPr marL="609600" lvl="0" indent="-406400" algn="l" rtl="0">
              <a:lnSpc>
                <a:spcPct val="100000"/>
              </a:lnSpc>
              <a:spcBef>
                <a:spcPts val="700"/>
              </a:spcBef>
              <a:spcAft>
                <a:spcPts val="70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Use your built-in authenticator to provide your biometric identifier, PIN, or password.</a:t>
            </a:r>
            <a:endParaRPr sz="9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dirty="0">
                <a:solidFill>
                  <a:schemeClr val="dk1"/>
                </a:solidFill>
                <a:latin typeface="Salesforce Sans"/>
                <a:ea typeface="Salesforce Sans"/>
                <a:cs typeface="Salesforce Sans"/>
                <a:sym typeface="Salesforce Sans"/>
              </a:rPr>
              <a:t>Easy MFA verification using a desktop or mobile device’s built-in authenticator service, such as Windows Hello, Touch ID, or Face ID.</a:t>
            </a:r>
            <a:endParaRPr sz="1900" b="1" dirty="0"/>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8853382" y="886458"/>
            <a:ext cx="1140119" cy="100019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160576"/>
            <a:ext cx="3999205" cy="3677771"/>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User’s device, operating system, and browser must support the </a:t>
            </a:r>
            <a:r>
              <a:rPr lang="en-US" sz="1500" dirty="0">
                <a:solidFill>
                  <a:schemeClr val="bg1"/>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US" sz="1500" dirty="0">
                <a:solidFill>
                  <a:schemeClr val="bg1"/>
                </a:solidFill>
                <a:latin typeface="Salesforce Sans"/>
                <a:ea typeface="Salesforce Sans"/>
                <a:cs typeface="Salesforce Sans"/>
                <a:sym typeface="Salesforce Sans"/>
              </a:rPr>
              <a:t>.</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Built-in authenticator service must be enabled and set up to verify a user’s identity via a biometric, PIN, or password.</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For biometric authentication, user’s device must include a supported fingerprint, iris, or facial scanner.</a:t>
            </a:r>
          </a:p>
          <a:p>
            <a:pPr marL="285750" indent="-285750">
              <a:lnSpc>
                <a:spcPct val="115000"/>
              </a:lnSpc>
              <a:spcAft>
                <a:spcPts val="900"/>
              </a:spcAft>
              <a:buClr>
                <a:schemeClr val="bg1"/>
              </a:buClr>
              <a:buSzPct val="120000"/>
              <a:buFont typeface="Arial" panose="020B0604020202020204" pitchFamily="34" charset="0"/>
              <a:buChar char="•"/>
            </a:pPr>
            <a:r>
              <a:rPr lang="en-US" sz="1500" dirty="0">
                <a:solidFill>
                  <a:schemeClr val="bg1"/>
                </a:solidFill>
                <a:latin typeface="Salesforce Sans" panose="020B0505020202020203" pitchFamily="34" charset="77"/>
              </a:rPr>
              <a:t>Works only for logins to the device where the built-in authenticator exists</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11443641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Built-In Authenticator</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enter the identifier that you set up for your built-in authenticator, such as a fingerprint, facial scan, or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en-US" sz="2800" dirty="0"/>
              <a:t>Built-In Authenticators: Register an Authenticator</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that support this method]</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built-in authenticator so it’s easy to recognize, then click </a:t>
            </a:r>
            <a:r>
              <a:rPr lang="en-US" b="1" dirty="0"/>
              <a:t>Done</a:t>
            </a:r>
            <a:r>
              <a:rPr lang="en-US" dirty="0"/>
              <a:t>.</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built-in authenticator to your account, and you finish logging in.</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en-US" sz="2800" dirty="0"/>
              <a:t>Built-In Authenticators: Register an Authenticator </a:t>
            </a:r>
            <a:r>
              <a:rPr lang="en-US" sz="1600" i="1" dirty="0"/>
              <a:t>continued</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When you see the Verify Your Identity screen, click </a:t>
            </a:r>
            <a:r>
              <a:rPr lang="en-US" b="1" dirty="0"/>
              <a:t>Verify</a:t>
            </a:r>
            <a:r>
              <a:rPr lang="en-US"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enter the identifier that you set up for your built-in authenticator, such as a fingerprint, facial scan, or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a:t>
            </a:r>
          </a:p>
          <a:p>
            <a:endParaRPr lang="en-US"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en-US" sz="2800" dirty="0"/>
              <a:t>Built-In Authenticators: Logging In</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a:t>
            </a:r>
            <a:r>
              <a:rPr lang="en-US">
                <a:solidFill>
                  <a:srgbClr val="C00000"/>
                </a:solidFill>
                <a:latin typeface="Times New Roman" panose="02020603050405020304" pitchFamily="18" charset="0"/>
                <a:cs typeface="Times New Roman" panose="02020603050405020304" pitchFamily="18" charset="0"/>
              </a:rPr>
              <a:t>that support this method]</a:t>
            </a:r>
            <a:endParaRPr lang="en-US"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en-US" dirty="0"/>
              <a:t>Support and Resources</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rgbClr val="C00000"/>
                </a:solidFill>
                <a:latin typeface="Times New Roman" panose="02020603050405020304" pitchFamily="18" charset="0"/>
                <a:cs typeface="Times New Roman" panose="02020603050405020304" pitchFamily="18" charset="0"/>
              </a:rPr>
              <a:t>[Admins: Customize this slide to include:</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The process users can follow to get help or ask questions.</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Links to your MFA training and onboarding materials.]</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MFA can prevent some of the most prevalent types of attacks</a:t>
            </a:r>
            <a:endParaRPr sz="2300">
              <a:solidFill>
                <a:srgbClr val="205CA0"/>
              </a:solidFill>
              <a:latin typeface="Salesforce Sans"/>
              <a:ea typeface="Salesforce Sans"/>
              <a:cs typeface="Salesforce Sans"/>
              <a:sym typeface="Salesforce Sans"/>
            </a:endParaRP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How MFA Helps Prevent Common Attacks</a:t>
            </a:r>
            <a:endParaRPr sz="3100" b="1">
              <a:solidFill>
                <a:srgbClr val="205CA0"/>
              </a:solidFill>
              <a:latin typeface="Salesforce Sans"/>
              <a:ea typeface="Salesforce Sans"/>
              <a:cs typeface="Salesforce Sans"/>
              <a:sym typeface="Salesforce Sans"/>
            </a:endParaRPr>
          </a:p>
        </p:txBody>
      </p:sp>
      <p:sp>
        <p:nvSpPr>
          <p:cNvPr id="1119" name="Google Shape;1119;p156"/>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Phishing, vishing, smishing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Spear phishing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Keyloggers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Credential stuffing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Brute force attacks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r>
              <a:rPr lang="en-US" sz="1900">
                <a:solidFill>
                  <a:srgbClr val="59575C"/>
                </a:solidFill>
                <a:latin typeface="Salesforce Sans"/>
                <a:ea typeface="Salesforce Sans"/>
                <a:cs typeface="Salesforce Sans"/>
                <a:sym typeface="Salesforce Sans"/>
              </a:rPr>
              <a:t>Man-in-the-middle (MITM) attacks</a:t>
            </a:r>
            <a:endParaRPr sz="1900">
              <a:solidFill>
                <a:srgbClr val="59575C"/>
              </a:solidFill>
              <a:latin typeface="Salesforce Sans"/>
              <a:ea typeface="Salesforce Sans"/>
              <a:cs typeface="Salesforce Sans"/>
              <a:sym typeface="Salesforce Sans"/>
            </a:endParaRP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sends an email to the target</a:t>
            </a:r>
            <a:endParaRPr sz="1500" b="1">
              <a:solidFill>
                <a:srgbClr val="59575C"/>
              </a:solidFill>
              <a:latin typeface="Salesforce Sans"/>
              <a:ea typeface="Salesforce Sans"/>
              <a:cs typeface="Salesforce Sans"/>
              <a:sym typeface="Salesforce Sans"/>
            </a:endParaRPr>
          </a:p>
        </p:txBody>
      </p:sp>
      <p:sp>
        <p:nvSpPr>
          <p:cNvPr id="1122" name="Google Shape;1122;p156"/>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collects target's username/password</a:t>
            </a:r>
            <a:endParaRPr sz="1500" b="1">
              <a:solidFill>
                <a:srgbClr val="205CA0"/>
              </a:solidFill>
              <a:latin typeface="Salesforce Sans"/>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Target clicks on the email which goes to a phishing website</a:t>
            </a:r>
            <a:endParaRPr sz="1500" b="1">
              <a:solidFill>
                <a:srgbClr val="59575C"/>
              </a:solidFill>
              <a:latin typeface="Salesforce Sans"/>
              <a:ea typeface="Salesforce Sans"/>
              <a:cs typeface="Salesforce Sans"/>
              <a:sym typeface="Salesforce Sans"/>
            </a:endParaRP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denied access to target's account thanks to MFA</a:t>
            </a:r>
            <a:endParaRPr sz="1500" b="1">
              <a:solidFill>
                <a:srgbClr val="59575C"/>
              </a:solidFill>
              <a:latin typeface="Salesforce Sans"/>
              <a:ea typeface="Salesforce Sans"/>
              <a:cs typeface="Salesforce Sans"/>
              <a:sym typeface="Salesforce Sans"/>
            </a:endParaRPr>
          </a:p>
        </p:txBody>
      </p:sp>
      <p:sp>
        <p:nvSpPr>
          <p:cNvPr id="1136" name="Google Shape;1136;p156"/>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a:latin typeface="Salesforce Sans"/>
                <a:ea typeface="Salesforce Sans"/>
                <a:cs typeface="Salesforce Sans"/>
                <a:sym typeface="Salesforce Sans"/>
              </a:rPr>
              <a:t>Phishing</a:t>
            </a:r>
            <a:endParaRPr sz="1500" b="1">
              <a:latin typeface="Salesforce Sans"/>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a:latin typeface="Salesforce Sans"/>
                <a:ea typeface="Salesforce Sans"/>
                <a:cs typeface="Salesforce Sans"/>
                <a:sym typeface="Salesforce Sans"/>
              </a:rPr>
              <a:t>Website</a:t>
            </a:r>
            <a:endParaRPr sz="1500" b="1">
              <a:latin typeface="Salesforce Sans"/>
              <a:ea typeface="Salesforce Sans"/>
              <a:cs typeface="Salesforce Sans"/>
              <a:sym typeface="Salesforce Sans"/>
            </a:endParaRP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a:solidFill>
                  <a:srgbClr val="205CA0"/>
                </a:solidFill>
                <a:latin typeface="Salesforce Sans"/>
                <a:ea typeface="Salesforce Sans"/>
                <a:cs typeface="Salesforce Sans"/>
                <a:sym typeface="Salesforce Sans"/>
              </a:rPr>
              <a:t>Strong Verification Methods for MFA</a:t>
            </a:r>
            <a:endParaRPr sz="3100" b="1" dirty="0">
              <a:solidFill>
                <a:srgbClr val="205CA0"/>
              </a:solidFill>
              <a:latin typeface="Salesforce Sans"/>
              <a:ea typeface="Salesforce Sans"/>
              <a:cs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Salesforce supports these types of verification methods</a:t>
            </a:r>
            <a:endParaRPr sz="2300" strike="sngStrike">
              <a:solidFill>
                <a:srgbClr val="205CA0"/>
              </a:solidFill>
              <a:latin typeface="Salesforce Sans"/>
              <a:ea typeface="Salesforce Sans"/>
              <a:cs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SMS (Text) verification</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Phone call verification </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Email verification</a:t>
              </a:r>
              <a:endParaRPr sz="1300" dirty="0"/>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a:solidFill>
                    <a:srgbClr val="FFFFFF"/>
                  </a:solidFill>
                  <a:latin typeface="Salesforce Sans"/>
                  <a:ea typeface="Salesforce Sans"/>
                  <a:cs typeface="Salesforce Sans"/>
                  <a:sym typeface="Salesforce Sans"/>
                </a:rPr>
                <a:t>Not Supported</a:t>
              </a:r>
              <a:endParaRPr sz="1600" b="1"/>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Salesforce Authenticator</a:t>
            </a:r>
            <a:endParaRPr sz="2000" dirty="0">
              <a:solidFill>
                <a:srgbClr val="FFFFFF"/>
              </a:solidFill>
              <a:latin typeface="Salesforce Sans"/>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Mobile App</a:t>
            </a:r>
            <a:endParaRPr sz="2000" dirty="0">
              <a:solidFill>
                <a:srgbClr val="FFFFFF"/>
              </a:solidFill>
              <a:latin typeface="Salesforce Sans"/>
              <a:ea typeface="Salesforce Sans"/>
              <a:cs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Fast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free authentication</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Third-Party Authenticator </a:t>
            </a:r>
            <a:endParaRPr sz="2000" dirty="0">
              <a:solidFill>
                <a:srgbClr val="FFFFFF"/>
              </a:solidFill>
              <a:latin typeface="Salesforce Sans"/>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Apps</a:t>
            </a:r>
            <a:endParaRPr sz="2000" dirty="0">
              <a:solidFill>
                <a:srgbClr val="FFFFFF"/>
              </a:solidFill>
              <a:latin typeface="Salesforce Sans"/>
              <a:ea typeface="Salesforce Sans"/>
              <a:cs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Such as:</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Salesforce Sans"/>
                <a:ea typeface="Salesforce Sans"/>
                <a:cs typeface="Salesforce Sans"/>
                <a:sym typeface="Salesforce Sans"/>
              </a:rPr>
              <a:t>Security Keys</a:t>
            </a:r>
            <a:endParaRPr sz="2000" dirty="0"/>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Such as:</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Yubico’s YubiKey</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Google’s Titan Security Key</a:t>
            </a:r>
            <a:endParaRPr sz="1100" dirty="0">
              <a:solidFill>
                <a:srgbClr val="FFFFFF"/>
              </a:solidFill>
              <a:latin typeface="Salesforce Sans"/>
              <a:ea typeface="Salesforce Sans"/>
              <a:cs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Salesforce Sans"/>
                <a:ea typeface="Salesforce Sans"/>
                <a:cs typeface="Salesforce Sans"/>
                <a:sym typeface="Salesforce Sans"/>
              </a:rPr>
              <a:t>Built-In Authenticators</a:t>
            </a:r>
            <a:endParaRPr sz="2000" dirty="0"/>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rPr>
              <a:t>Desktop + mobile device biometric systems, such as: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833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a:solidFill>
                  <a:srgbClr val="205CA0"/>
                </a:solidFill>
                <a:latin typeface="Salesforce Sans"/>
                <a:ea typeface="Salesforce Sans"/>
                <a:cs typeface="Salesforce Sans"/>
                <a:sym typeface="Salesforce Sans"/>
              </a:rPr>
              <a:t>What to Expect When MFA is Enabled</a:t>
            </a:r>
            <a:endParaRPr sz="3100" b="1" dirty="0">
              <a:solidFill>
                <a:srgbClr val="205CA0"/>
              </a:solidFill>
              <a:latin typeface="Salesforce Sans"/>
              <a:ea typeface="Salesforce Sans"/>
              <a:cs typeface="Salesforce Sans"/>
              <a:sym typeface="Salesforce Sans"/>
            </a:endParaRP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Register the method to connect it to your Salesforce account</a:t>
            </a:r>
            <a:endParaRPr sz="1500" dirty="0">
              <a:solidFill>
                <a:srgbClr val="FFFFFF"/>
              </a:solidFill>
              <a:latin typeface="Salesforce Sans"/>
              <a:ea typeface="Salesforce Sans"/>
              <a:cs typeface="Salesforce Sans"/>
              <a:sym typeface="Salesforce Sans"/>
            </a:endParaRPr>
          </a:p>
        </p:txBody>
      </p:sp>
      <p:sp>
        <p:nvSpPr>
          <p:cNvPr id="1227" name="Google Shape;1227;p161"/>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Use the verification</a:t>
            </a:r>
            <a:endParaRPr sz="15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method at each login to  verify your identity</a:t>
            </a:r>
            <a:endParaRPr sz="1500" dirty="0">
              <a:solidFill>
                <a:srgbClr val="FFFFFF"/>
              </a:solidFill>
              <a:latin typeface="Salesforce Sans"/>
              <a:ea typeface="Salesforce Sans"/>
              <a:cs typeface="Salesforce Sans"/>
              <a:sym typeface="Salesforce Sans"/>
            </a:endParaRP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Obtain a verification method</a:t>
            </a:r>
            <a:endParaRPr sz="1500">
              <a:solidFill>
                <a:srgbClr val="FFFFFF"/>
              </a:solidFill>
              <a:latin typeface="Salesforce Sans"/>
              <a:ea typeface="Salesforce Sans"/>
              <a:cs typeface="Salesforce Sans"/>
              <a:sym typeface="Salesforce Sans"/>
            </a:endParaRP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1</a:t>
              </a:r>
              <a:endParaRPr sz="1500"/>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2</a:t>
              </a:r>
              <a:endParaRPr sz="1500"/>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3</a:t>
              </a:r>
              <a:endParaRPr sz="1500"/>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sz="2300" dirty="0">
                <a:solidFill>
                  <a:srgbClr val="205CA0"/>
                </a:solidFill>
                <a:latin typeface="Salesforce Sans"/>
                <a:ea typeface="Salesforce Sans"/>
                <a:cs typeface="Salesforce Sans"/>
                <a:sym typeface="Salesforce Sans"/>
              </a:rPr>
              <a:t>You must obtain and register at least one verification method</a:t>
            </a:r>
            <a:endParaRPr sz="2300" dirty="0">
              <a:solidFill>
                <a:srgbClr val="205CA0"/>
              </a:solidFill>
              <a:latin typeface="Salesforce Sans"/>
              <a:ea typeface="Salesforce Sans"/>
              <a:cs typeface="Salesforce Sans"/>
              <a:sym typeface="Salesforce Sans"/>
            </a:endParaRP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Tip: Register at least two methods so you have a backup.</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Salesforce Authenticator</a:t>
            </a:r>
            <a:endParaRPr sz="3100" b="1">
              <a:solidFill>
                <a:srgbClr val="205CA0"/>
              </a:solidFill>
              <a:latin typeface="Salesforce Sans"/>
              <a:ea typeface="Salesforce Sans"/>
              <a:cs typeface="Salesforce Sans"/>
              <a:sym typeface="Salesforce Sans"/>
            </a:endParaRPr>
          </a:p>
        </p:txBody>
      </p:sp>
      <p:sp>
        <p:nvSpPr>
          <p:cNvPr id="1308" name="Google Shape;1308;p164"/>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b="1">
                <a:solidFill>
                  <a:srgbClr val="59575C"/>
                </a:solidFill>
                <a:latin typeface="Salesforce Sans"/>
                <a:ea typeface="Salesforce Sans"/>
                <a:cs typeface="Salesforce Sans"/>
                <a:sym typeface="Salesforce Sans"/>
              </a:rPr>
              <a:t>Salesforce Authenticator </a:t>
            </a:r>
            <a:r>
              <a:rPr lang="en-US" sz="1900">
                <a:solidFill>
                  <a:srgbClr val="59575C"/>
                </a:solidFill>
                <a:latin typeface="Salesforce Sans"/>
                <a:ea typeface="Salesforce Sans"/>
                <a:cs typeface="Salesforce Sans"/>
                <a:sym typeface="Salesforce Sans"/>
              </a:rPr>
              <a:t>is a mobile app that can be used with MFA in your Salesforce org or tenant, driving a seamless user experience for your end users.</a:t>
            </a:r>
            <a:endParaRPr sz="1900">
              <a:solidFill>
                <a:srgbClr val="59575C"/>
              </a:solidFill>
              <a:latin typeface="Salesforce Sans"/>
              <a:ea typeface="Salesforce Sans"/>
              <a:cs typeface="Salesforce Sans"/>
              <a:sym typeface="Salesforce Sans"/>
            </a:endParaRPr>
          </a:p>
          <a:p>
            <a:pPr marL="0" lvl="0" indent="0" algn="l" rtl="0">
              <a:spcBef>
                <a:spcPts val="1900"/>
              </a:spcBef>
              <a:spcAft>
                <a:spcPts val="0"/>
              </a:spcAft>
              <a:buNone/>
            </a:pPr>
            <a:r>
              <a:rPr lang="en-US" sz="1900" b="1">
                <a:solidFill>
                  <a:srgbClr val="1C4587"/>
                </a:solidFill>
                <a:latin typeface="Salesforce Sans"/>
                <a:ea typeface="Salesforce Sans"/>
                <a:cs typeface="Salesforce Sans"/>
                <a:sym typeface="Salesforce Sans"/>
              </a:rPr>
              <a:t>Salesforce Authenticator tells the user:</a:t>
            </a:r>
            <a:endParaRPr sz="1900" b="1">
              <a:solidFill>
                <a:srgbClr val="1C4587"/>
              </a:solidFill>
              <a:latin typeface="Salesforce Sans"/>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action</a:t>
            </a:r>
            <a:r>
              <a:rPr lang="en-US" sz="1600">
                <a:solidFill>
                  <a:srgbClr val="59575C"/>
                </a:solidFill>
                <a:latin typeface="Salesforce Sans"/>
                <a:ea typeface="Salesforce Sans"/>
                <a:cs typeface="Salesforce Sans"/>
                <a:sym typeface="Salesforce Sans"/>
              </a:rPr>
              <a:t> needs to be approved</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user</a:t>
            </a:r>
            <a:r>
              <a:rPr lang="en-US" sz="1600">
                <a:solidFill>
                  <a:srgbClr val="59575C"/>
                </a:solidFill>
                <a:latin typeface="Salesforce Sans"/>
                <a:ea typeface="Salesforce Sans"/>
                <a:cs typeface="Salesforce Sans"/>
                <a:sym typeface="Salesforce Sans"/>
              </a:rPr>
              <a:t> is requesting the action</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From which </a:t>
            </a:r>
            <a:r>
              <a:rPr lang="en-US" sz="1600" b="1">
                <a:solidFill>
                  <a:srgbClr val="59575C"/>
                </a:solidFill>
                <a:latin typeface="Salesforce Sans"/>
                <a:ea typeface="Salesforce Sans"/>
                <a:cs typeface="Salesforce Sans"/>
                <a:sym typeface="Salesforce Sans"/>
              </a:rPr>
              <a:t>service</a:t>
            </a:r>
            <a:r>
              <a:rPr lang="en-US" sz="1600">
                <a:solidFill>
                  <a:srgbClr val="59575C"/>
                </a:solidFill>
                <a:latin typeface="Salesforce Sans"/>
                <a:ea typeface="Salesforce Sans"/>
                <a:cs typeface="Salesforce Sans"/>
                <a:sym typeface="Salesforce Sans"/>
              </a:rPr>
              <a:t> is the requested action coming</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device</a:t>
            </a:r>
            <a:r>
              <a:rPr lang="en-US" sz="1600">
                <a:solidFill>
                  <a:srgbClr val="59575C"/>
                </a:solidFill>
                <a:latin typeface="Salesforce Sans"/>
                <a:ea typeface="Salesforce Sans"/>
                <a:cs typeface="Salesforce Sans"/>
                <a:sym typeface="Salesforce Sans"/>
              </a:rPr>
              <a:t> the user is using</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From what </a:t>
            </a:r>
            <a:r>
              <a:rPr lang="en-US" sz="1600" b="1">
                <a:solidFill>
                  <a:srgbClr val="59575C"/>
                </a:solidFill>
                <a:latin typeface="Salesforce Sans"/>
                <a:ea typeface="Salesforce Sans"/>
                <a:cs typeface="Salesforce Sans"/>
                <a:sym typeface="Salesforce Sans"/>
              </a:rPr>
              <a:t>location</a:t>
            </a:r>
            <a:r>
              <a:rPr lang="en-US" sz="1600">
                <a:solidFill>
                  <a:srgbClr val="59575C"/>
                </a:solidFill>
                <a:latin typeface="Salesforce Sans"/>
                <a:ea typeface="Salesforce Sans"/>
                <a:cs typeface="Salesforce Sans"/>
                <a:sym typeface="Salesforce Sans"/>
              </a:rPr>
              <a:t> would the user approve or deny this request</a:t>
            </a:r>
            <a:endParaRPr sz="1600">
              <a:solidFill>
                <a:srgbClr val="59575C"/>
              </a:solidFill>
              <a:latin typeface="Salesforce Sans"/>
              <a:ea typeface="Salesforce Sans"/>
              <a:cs typeface="Salesforce Sans"/>
              <a:sym typeface="Salesforce Sans"/>
            </a:endParaRPr>
          </a:p>
          <a:p>
            <a:pPr marL="0" lvl="0" indent="0" algn="l" rtl="0">
              <a:spcBef>
                <a:spcPts val="1900"/>
              </a:spcBef>
              <a:spcAft>
                <a:spcPts val="0"/>
              </a:spcAft>
              <a:buNone/>
            </a:pPr>
            <a:r>
              <a:rPr lang="en-US" sz="1900">
                <a:solidFill>
                  <a:srgbClr val="59575C"/>
                </a:solidFill>
                <a:latin typeface="Salesforce Sans"/>
                <a:ea typeface="Salesforce Sans"/>
                <a:cs typeface="Salesforce Sans"/>
                <a:sym typeface="Salesforce Sans"/>
              </a:rPr>
              <a:t>With this information, the user can simply tap the "Approve" or "Deny" button to execute the decision, completing authentication quickly as part of their login process.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endParaRPr sz="12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Fast, frictionless, free authentication</a:t>
            </a:r>
            <a:endParaRPr sz="2300">
              <a:solidFill>
                <a:srgbClr val="205CA0"/>
              </a:solidFill>
              <a:latin typeface="Salesforce Sans"/>
              <a:ea typeface="Salesforce Sans"/>
              <a:cs typeface="Salesforce Sans"/>
              <a:sym typeface="Salesforce Sans"/>
            </a:endParaRP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en-US" sz="2800" dirty="0"/>
              <a:t>Salesforce Authenticator: Register the App</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screen to register Salesforce Authenticator displays automatically.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mobile device, open Salesforce Authenticator and tap </a:t>
            </a:r>
            <a:r>
              <a:rPr lang="en-US" b="1" dirty="0"/>
              <a:t>Add an Account</a:t>
            </a:r>
            <a:r>
              <a:rPr lang="en-US"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app displays a two-word phrase.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computer, enter the phrase in the Two-Word Phrase field. Then click </a:t>
            </a:r>
            <a:r>
              <a:rPr lang="en-US" b="1" dirty="0"/>
              <a:t>Connect</a:t>
            </a:r>
            <a:r>
              <a:rPr lang="en-US" dirty="0"/>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Salesforce Authenticator is connected to your Salesforce account. You’re prompted to confirm the connection details in the app.</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TotalTime>
  <Words>6246</Words>
  <Application>Microsoft Macintosh PowerPoint</Application>
  <PresentationFormat>Custom</PresentationFormat>
  <Paragraphs>506</Paragraphs>
  <Slides>35</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Times New Roman</vt:lpstr>
      <vt:lpstr>Calibri</vt:lpstr>
      <vt:lpstr>Arial</vt:lpstr>
      <vt:lpstr>Salesforce Sans Light</vt:lpstr>
      <vt:lpstr>Salesforce Sans</vt:lpstr>
      <vt:lpstr>Open Sans Light</vt:lpstr>
      <vt:lpstr>Salesforce Google Slides Corporate Template - 2019</vt:lpstr>
      <vt:lpstr>Salesforce Google Slides Corporate Template - 2019</vt:lpstr>
      <vt:lpstr>PowerPoint Presentation</vt:lpstr>
      <vt:lpstr>Multi-Factor Authentication (MFA)</vt:lpstr>
      <vt:lpstr>Enhance the Security of Our Business</vt:lpstr>
      <vt:lpstr>PowerPoint Presentation</vt:lpstr>
      <vt:lpstr>PowerPoint Presentation</vt:lpstr>
      <vt:lpstr>PowerPoint Presentation</vt:lpstr>
      <vt:lpstr>PowerPoint Presentation</vt:lpstr>
      <vt:lpstr>Salesforce Authenticator: Register the App</vt:lpstr>
      <vt:lpstr>Salesforce Authenticator: Register the App continued</vt:lpstr>
      <vt:lpstr>Salesforce Authenticator: Register the App continued</vt:lpstr>
      <vt:lpstr>Salesforce Authenticator: Register the App</vt:lpstr>
      <vt:lpstr>Salesforce Authenticator: Register the App continued</vt:lpstr>
      <vt:lpstr>Salesforce Authenticator: Register the App continued</vt:lpstr>
      <vt:lpstr>Salesforce Authenticator: Logging In</vt:lpstr>
      <vt:lpstr>PowerPoint Presentation</vt:lpstr>
      <vt:lpstr>Third-Party Authenticator Apps: Register an App</vt:lpstr>
      <vt:lpstr>Third-Party Authenticator Apps: Register an App continued</vt:lpstr>
      <vt:lpstr>Third-Party Authenticator Apps: Register an App continued</vt:lpstr>
      <vt:lpstr>Third-Party Authenticator Apps: Register an App</vt:lpstr>
      <vt:lpstr>Third-Party Authenticator Apps: Register an App continued</vt:lpstr>
      <vt:lpstr>Third-Party Authenticator Apps: Register an App continued</vt:lpstr>
      <vt:lpstr>Third-Party Authenticator Apps: Logging In</vt:lpstr>
      <vt:lpstr>PowerPoint Presentation</vt:lpstr>
      <vt:lpstr>Security Keys: Register a Key</vt:lpstr>
      <vt:lpstr>Security Keys: Register a Key continued</vt:lpstr>
      <vt:lpstr>Security Keys: Register a Key</vt:lpstr>
      <vt:lpstr>Security Keys: Register a Key continued</vt:lpstr>
      <vt:lpstr>Security Keys: Logging In</vt:lpstr>
      <vt:lpstr>Security Keys: Logging In</vt:lpstr>
      <vt:lpstr>PowerPoint Presentation</vt:lpstr>
      <vt:lpstr>Built-In Authenticators: Register an Authenticator</vt:lpstr>
      <vt:lpstr>Built-In Authenticators: Register an Authenticator continued</vt:lpstr>
      <vt:lpstr>Built-In Authenticators: Logging In</vt:lpstr>
      <vt:lpstr>Support and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Tammy Rahn</cp:lastModifiedBy>
  <cp:revision>198</cp:revision>
  <dcterms:modified xsi:type="dcterms:W3CDTF">2021-10-27T21:07:28Z</dcterms:modified>
</cp:coreProperties>
</file>